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03A"/>
    <a:srgbClr val="BEE6FA"/>
    <a:srgbClr val="1F1F70"/>
    <a:srgbClr val="852F3B"/>
    <a:srgbClr val="C91730"/>
    <a:srgbClr val="531D25"/>
    <a:srgbClr val="C16C5B"/>
    <a:srgbClr val="D1A44B"/>
    <a:srgbClr val="F6AF9D"/>
    <a:srgbClr val="F6D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876" y="-3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2025/7/18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www.syokoukai.or.jp/s0003/010/20250718091340.html" TargetMode="External"/><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1"/>
            <a:ext cx="7559675" cy="1392072"/>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ja-JP" altLang="en-US" dirty="0"/>
          </a:p>
        </p:txBody>
      </p:sp>
      <p:pic>
        <p:nvPicPr>
          <p:cNvPr id="26" name="図 25">
            <a:extLst>
              <a:ext uri="{FF2B5EF4-FFF2-40B4-BE49-F238E27FC236}">
                <a16:creationId xmlns:a16="http://schemas.microsoft.com/office/drawing/2014/main" id="{B5AB456D-B605-4093-B3C7-CB356C4AA99D}"/>
              </a:ext>
            </a:extLst>
          </p:cNvPr>
          <p:cNvPicPr>
            <a:picLocks noChangeAspect="1"/>
          </p:cNvPicPr>
          <p:nvPr/>
        </p:nvPicPr>
        <p:blipFill>
          <a:blip r:embed="rId2"/>
          <a:stretch>
            <a:fillRect/>
          </a:stretch>
        </p:blipFill>
        <p:spPr>
          <a:xfrm>
            <a:off x="248396" y="3743093"/>
            <a:ext cx="1445634" cy="1548000"/>
          </a:xfrm>
          <a:prstGeom prst="rect">
            <a:avLst/>
          </a:prstGeom>
          <a:solidFill>
            <a:srgbClr val="002060"/>
          </a:solidFill>
          <a:ln>
            <a:solidFill>
              <a:srgbClr val="002060"/>
            </a:solidFill>
          </a:ln>
        </p:spPr>
      </p:pic>
      <p:pic>
        <p:nvPicPr>
          <p:cNvPr id="30" name="図 29">
            <a:extLst>
              <a:ext uri="{FF2B5EF4-FFF2-40B4-BE49-F238E27FC236}">
                <a16:creationId xmlns:a16="http://schemas.microsoft.com/office/drawing/2014/main" id="{0D434786-AB57-110C-1163-B077BCE9BDFD}"/>
              </a:ext>
            </a:extLst>
          </p:cNvPr>
          <p:cNvPicPr>
            <a:picLocks noChangeAspect="1"/>
          </p:cNvPicPr>
          <p:nvPr/>
        </p:nvPicPr>
        <p:blipFill>
          <a:blip r:embed="rId3"/>
          <a:stretch>
            <a:fillRect/>
          </a:stretch>
        </p:blipFill>
        <p:spPr>
          <a:xfrm>
            <a:off x="6019200" y="5304024"/>
            <a:ext cx="1372209" cy="1509113"/>
          </a:xfrm>
          <a:prstGeom prst="rect">
            <a:avLst/>
          </a:prstGeom>
          <a:ln>
            <a:solidFill>
              <a:srgbClr val="002060"/>
            </a:solidFill>
          </a:ln>
        </p:spPr>
      </p:pic>
      <p:sp>
        <p:nvSpPr>
          <p:cNvPr id="31" name="テキスト ボックス 30">
            <a:extLst>
              <a:ext uri="{FF2B5EF4-FFF2-40B4-BE49-F238E27FC236}">
                <a16:creationId xmlns:a16="http://schemas.microsoft.com/office/drawing/2014/main" id="{FDEBEBA5-8ABE-B235-52A8-39EE28343B6D}"/>
              </a:ext>
            </a:extLst>
          </p:cNvPr>
          <p:cNvSpPr txBox="1"/>
          <p:nvPr/>
        </p:nvSpPr>
        <p:spPr>
          <a:xfrm>
            <a:off x="242792" y="1614331"/>
            <a:ext cx="7148617" cy="461665"/>
          </a:xfrm>
          <a:prstGeom prst="rect">
            <a:avLst/>
          </a:prstGeom>
          <a:solidFill>
            <a:srgbClr val="002060"/>
          </a:solidFill>
        </p:spPr>
        <p:txBody>
          <a:bodyPr wrap="square" rtlCol="0">
            <a:spAutoFit/>
          </a:bodyPr>
          <a:lstStyle/>
          <a:p>
            <a:r>
              <a:rPr lang="ja-JP" altLang="en-US" sz="2400" b="1" dirty="0">
                <a:solidFill>
                  <a:schemeClr val="bg1"/>
                </a:solidFill>
                <a:latin typeface="ＭＳ 明朝" panose="02020609040205080304" pitchFamily="17" charset="-128"/>
                <a:ea typeface="ＭＳ 明朝" panose="02020609040205080304" pitchFamily="17" charset="-128"/>
              </a:rPr>
              <a:t>★地域の宝　顕彰制度とは</a:t>
            </a:r>
            <a:endParaRPr lang="ja-JP" altLang="en-US" sz="1600" b="1" dirty="0">
              <a:solidFill>
                <a:schemeClr val="bg1"/>
              </a:solidFill>
              <a:latin typeface="ＭＳ 明朝" panose="02020609040205080304" pitchFamily="17" charset="-128"/>
              <a:ea typeface="ＭＳ 明朝" panose="02020609040205080304" pitchFamily="17" charset="-128"/>
            </a:endParaRPr>
          </a:p>
        </p:txBody>
      </p:sp>
      <p:sp>
        <p:nvSpPr>
          <p:cNvPr id="32" name="テキスト ボックス 31">
            <a:extLst>
              <a:ext uri="{FF2B5EF4-FFF2-40B4-BE49-F238E27FC236}">
                <a16:creationId xmlns:a16="http://schemas.microsoft.com/office/drawing/2014/main" id="{A278C09F-E587-6C92-1841-3303E420A4D0}"/>
              </a:ext>
            </a:extLst>
          </p:cNvPr>
          <p:cNvSpPr txBox="1"/>
          <p:nvPr/>
        </p:nvSpPr>
        <p:spPr>
          <a:xfrm>
            <a:off x="437119" y="2203012"/>
            <a:ext cx="6764836" cy="738664"/>
          </a:xfrm>
          <a:prstGeom prst="rect">
            <a:avLst/>
          </a:prstGeom>
          <a:noFill/>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地域に根ざした伝統、匠の技、地域住民に愛される味や文化など、地域経済・社会・コミュニティを支える「地域の宝」を顕彰し、その価値を広く認識・共有するとともに、将来にわたり承継し、次世代に繋いでいくことを目的とします。</a:t>
            </a:r>
            <a:endParaRPr kumimoji="1" lang="ja-JP" altLang="en-US" sz="1050" b="1" dirty="0">
              <a:latin typeface="ＭＳ 明朝" panose="02020609040205080304" pitchFamily="17" charset="-128"/>
              <a:ea typeface="ＭＳ 明朝" panose="02020609040205080304" pitchFamily="17" charset="-128"/>
            </a:endParaRPr>
          </a:p>
        </p:txBody>
      </p:sp>
      <p:sp>
        <p:nvSpPr>
          <p:cNvPr id="33" name="正方形/長方形 32">
            <a:extLst>
              <a:ext uri="{FF2B5EF4-FFF2-40B4-BE49-F238E27FC236}">
                <a16:creationId xmlns:a16="http://schemas.microsoft.com/office/drawing/2014/main" id="{56AA3DD9-F274-7422-4940-8333A9355D6E}"/>
              </a:ext>
            </a:extLst>
          </p:cNvPr>
          <p:cNvSpPr/>
          <p:nvPr/>
        </p:nvSpPr>
        <p:spPr>
          <a:xfrm>
            <a:off x="234950" y="1607481"/>
            <a:ext cx="7156460" cy="144588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A98BC0C-A7E2-7B3A-60B4-5E099A38D194}"/>
              </a:ext>
            </a:extLst>
          </p:cNvPr>
          <p:cNvSpPr/>
          <p:nvPr/>
        </p:nvSpPr>
        <p:spPr>
          <a:xfrm>
            <a:off x="234950" y="3357869"/>
            <a:ext cx="7156460" cy="3455268"/>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15B1535-05AA-4E8E-6FF1-F2172442DF1E}"/>
              </a:ext>
            </a:extLst>
          </p:cNvPr>
          <p:cNvSpPr txBox="1"/>
          <p:nvPr/>
        </p:nvSpPr>
        <p:spPr>
          <a:xfrm>
            <a:off x="234950" y="3333004"/>
            <a:ext cx="7156905" cy="461665"/>
          </a:xfrm>
          <a:prstGeom prst="rect">
            <a:avLst/>
          </a:prstGeom>
          <a:solidFill>
            <a:srgbClr val="002060"/>
          </a:solidFill>
        </p:spPr>
        <p:txBody>
          <a:bodyPr wrap="square" rtlCol="0">
            <a:spAutoFit/>
          </a:bodyPr>
          <a:lstStyle/>
          <a:p>
            <a:r>
              <a:rPr lang="ja-JP" altLang="en-US" sz="2400" b="1" dirty="0">
                <a:solidFill>
                  <a:schemeClr val="bg1"/>
                </a:solidFill>
                <a:latin typeface="ＭＳ 明朝" panose="02020609040205080304" pitchFamily="17" charset="-128"/>
                <a:ea typeface="ＭＳ 明朝" panose="02020609040205080304" pitchFamily="17" charset="-128"/>
              </a:rPr>
              <a:t>★顕彰制度について</a:t>
            </a:r>
            <a:r>
              <a:rPr lang="ja-JP" altLang="en-US" sz="1600" b="1" dirty="0">
                <a:solidFill>
                  <a:schemeClr val="bg1"/>
                </a:solidFill>
                <a:latin typeface="ＭＳ 明朝" panose="02020609040205080304" pitchFamily="17" charset="-128"/>
                <a:ea typeface="ＭＳ 明朝" panose="02020609040205080304" pitchFamily="17" charset="-128"/>
              </a:rPr>
              <a:t>（後世に繋いでいきたい事業者を認定）</a:t>
            </a:r>
          </a:p>
        </p:txBody>
      </p:sp>
      <p:sp>
        <p:nvSpPr>
          <p:cNvPr id="37" name="正方形/長方形 36">
            <a:extLst>
              <a:ext uri="{FF2B5EF4-FFF2-40B4-BE49-F238E27FC236}">
                <a16:creationId xmlns:a16="http://schemas.microsoft.com/office/drawing/2014/main" id="{E25AD300-9DBA-B5C7-D08B-21EB2FAD77CC}"/>
              </a:ext>
            </a:extLst>
          </p:cNvPr>
          <p:cNvSpPr/>
          <p:nvPr/>
        </p:nvSpPr>
        <p:spPr>
          <a:xfrm>
            <a:off x="234950" y="3773782"/>
            <a:ext cx="7156460" cy="151906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9C094EA5-B739-5FD2-6026-E32FACC011D9}"/>
              </a:ext>
            </a:extLst>
          </p:cNvPr>
          <p:cNvSpPr txBox="1"/>
          <p:nvPr/>
        </p:nvSpPr>
        <p:spPr>
          <a:xfrm>
            <a:off x="1662858" y="3862138"/>
            <a:ext cx="5661867" cy="1446550"/>
          </a:xfrm>
          <a:prstGeom prst="rect">
            <a:avLst/>
          </a:prstGeom>
          <a:noFill/>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①地域の宝　部門　</a:t>
            </a:r>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対象は以下に該当する方</a:t>
            </a:r>
            <a:endParaRPr kumimoji="1" lang="en-US" altLang="ja-JP"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☑当該事業の事業主（代表者）である方</a:t>
            </a:r>
          </a:p>
          <a:p>
            <a:r>
              <a:rPr kumimoji="1" lang="ja-JP" altLang="en-US" sz="1400" b="1" dirty="0">
                <a:latin typeface="ＭＳ 明朝" panose="02020609040205080304" pitchFamily="17" charset="-128"/>
                <a:ea typeface="ＭＳ 明朝" panose="02020609040205080304" pitchFamily="17" charset="-128"/>
              </a:rPr>
              <a:t>　☑商工会の会員歴が</a:t>
            </a:r>
            <a:r>
              <a:rPr kumimoji="1" lang="en-US" altLang="ja-JP" sz="1400" b="1" dirty="0">
                <a:latin typeface="ＭＳ 明朝" panose="02020609040205080304" pitchFamily="17" charset="-128"/>
                <a:ea typeface="ＭＳ 明朝" panose="02020609040205080304" pitchFamily="17" charset="-128"/>
              </a:rPr>
              <a:t>10</a:t>
            </a:r>
            <a:r>
              <a:rPr kumimoji="1" lang="ja-JP" altLang="en-US" sz="1400" b="1" dirty="0">
                <a:latin typeface="ＭＳ 明朝" panose="02020609040205080304" pitchFamily="17" charset="-128"/>
                <a:ea typeface="ＭＳ 明朝" panose="02020609040205080304" pitchFamily="17" charset="-128"/>
              </a:rPr>
              <a:t>年以上である方</a:t>
            </a:r>
          </a:p>
          <a:p>
            <a:r>
              <a:rPr kumimoji="1" lang="ja-JP" altLang="en-US" sz="1400" b="1" dirty="0">
                <a:latin typeface="ＭＳ 明朝" panose="02020609040205080304" pitchFamily="17" charset="-128"/>
                <a:ea typeface="ＭＳ 明朝" panose="02020609040205080304" pitchFamily="17" charset="-128"/>
              </a:rPr>
              <a:t>　☑商工会の事業、地域活動等に積極的に参加・貢献している方</a:t>
            </a:r>
          </a:p>
          <a:p>
            <a:r>
              <a:rPr kumimoji="1" lang="ja-JP" altLang="en-US" sz="1400" b="1" dirty="0">
                <a:latin typeface="ＭＳ 明朝" panose="02020609040205080304" pitchFamily="17" charset="-128"/>
                <a:ea typeface="ＭＳ 明朝" panose="02020609040205080304" pitchFamily="17" charset="-128"/>
              </a:rPr>
              <a:t>（例：役員歴、部会活動、地域イベント、</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その他商工会が推薦に値すると認める事業等への貢献）</a:t>
            </a:r>
          </a:p>
        </p:txBody>
      </p:sp>
      <p:sp>
        <p:nvSpPr>
          <p:cNvPr id="44" name="テキスト ボックス 43">
            <a:extLst>
              <a:ext uri="{FF2B5EF4-FFF2-40B4-BE49-F238E27FC236}">
                <a16:creationId xmlns:a16="http://schemas.microsoft.com/office/drawing/2014/main" id="{33C93D99-F640-ED30-8B75-D37A6D5A5EEC}"/>
              </a:ext>
            </a:extLst>
          </p:cNvPr>
          <p:cNvSpPr txBox="1"/>
          <p:nvPr/>
        </p:nvSpPr>
        <p:spPr>
          <a:xfrm>
            <a:off x="423780" y="5387788"/>
            <a:ext cx="5661867" cy="1446550"/>
          </a:xfrm>
          <a:prstGeom prst="rect">
            <a:avLst/>
          </a:prstGeom>
          <a:noFill/>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②地域の宝承継　部門　</a:t>
            </a:r>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対象は以下に該当する方</a:t>
            </a:r>
            <a:endParaRPr kumimoji="1" lang="en-US" altLang="ja-JP"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☑商工会の会員歴が通算</a:t>
            </a:r>
            <a:r>
              <a:rPr lang="en-US" altLang="ja-JP" sz="1400" b="1" dirty="0">
                <a:latin typeface="ＭＳ 明朝" panose="02020609040205080304" pitchFamily="17" charset="-128"/>
                <a:ea typeface="ＭＳ 明朝" panose="02020609040205080304" pitchFamily="17" charset="-128"/>
              </a:rPr>
              <a:t>10</a:t>
            </a:r>
            <a:r>
              <a:rPr lang="ja-JP" altLang="en-US" sz="1400" b="1" dirty="0">
                <a:latin typeface="ＭＳ 明朝" panose="02020609040205080304" pitchFamily="17" charset="-128"/>
                <a:ea typeface="ＭＳ 明朝" panose="02020609040205080304" pitchFamily="17" charset="-128"/>
              </a:rPr>
              <a:t>年以上商工会員である方</a:t>
            </a:r>
            <a:endParaRPr kumimoji="1" lang="ja-JP" altLang="en-US"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☑事業承継を過去</a:t>
            </a:r>
            <a:r>
              <a:rPr kumimoji="1" lang="en-US" altLang="ja-JP" sz="1400" b="1" dirty="0">
                <a:latin typeface="ＭＳ 明朝" panose="02020609040205080304" pitchFamily="17" charset="-128"/>
                <a:ea typeface="ＭＳ 明朝" panose="02020609040205080304" pitchFamily="17" charset="-128"/>
              </a:rPr>
              <a:t>5</a:t>
            </a:r>
            <a:r>
              <a:rPr kumimoji="1" lang="ja-JP" altLang="en-US" sz="1400" b="1" dirty="0">
                <a:latin typeface="ＭＳ 明朝" panose="02020609040205080304" pitchFamily="17" charset="-128"/>
                <a:ea typeface="ＭＳ 明朝" panose="02020609040205080304" pitchFamily="17" charset="-128"/>
              </a:rPr>
              <a:t>年以内に実施している方</a:t>
            </a:r>
          </a:p>
          <a:p>
            <a:r>
              <a:rPr kumimoji="1" lang="ja-JP" altLang="en-US" sz="1400" b="1" dirty="0">
                <a:latin typeface="ＭＳ 明朝" panose="02020609040205080304" pitchFamily="17" charset="-128"/>
                <a:ea typeface="ＭＳ 明朝" panose="02020609040205080304" pitchFamily="17" charset="-128"/>
              </a:rPr>
              <a:t>　☑商工会の事業、地域活動等に積極的に参加・貢献している方</a:t>
            </a:r>
          </a:p>
          <a:p>
            <a:r>
              <a:rPr kumimoji="1" lang="ja-JP" altLang="en-US" sz="1400" b="1" dirty="0">
                <a:latin typeface="ＭＳ 明朝" panose="02020609040205080304" pitchFamily="17" charset="-128"/>
                <a:ea typeface="ＭＳ 明朝" panose="02020609040205080304" pitchFamily="17" charset="-128"/>
              </a:rPr>
              <a:t>（例：役員歴、部会活動、地域イベント、</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その他商工会が推薦に値すると認める事業等への貢献）</a:t>
            </a:r>
          </a:p>
        </p:txBody>
      </p:sp>
      <p:sp>
        <p:nvSpPr>
          <p:cNvPr id="45" name="正方形/長方形 44">
            <a:extLst>
              <a:ext uri="{FF2B5EF4-FFF2-40B4-BE49-F238E27FC236}">
                <a16:creationId xmlns:a16="http://schemas.microsoft.com/office/drawing/2014/main" id="{EC82589A-346F-6FE0-A17E-5FFFF282C0BE}"/>
              </a:ext>
            </a:extLst>
          </p:cNvPr>
          <p:cNvSpPr/>
          <p:nvPr/>
        </p:nvSpPr>
        <p:spPr>
          <a:xfrm>
            <a:off x="241306" y="7035395"/>
            <a:ext cx="7150103" cy="329114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66F2DB0-C44E-C373-72DB-B31087426388}"/>
              </a:ext>
            </a:extLst>
          </p:cNvPr>
          <p:cNvSpPr txBox="1"/>
          <p:nvPr/>
        </p:nvSpPr>
        <p:spPr>
          <a:xfrm>
            <a:off x="248396" y="7035396"/>
            <a:ext cx="7144637" cy="461665"/>
          </a:xfrm>
          <a:prstGeom prst="rect">
            <a:avLst/>
          </a:prstGeom>
          <a:solidFill>
            <a:srgbClr val="002060"/>
          </a:solidFill>
        </p:spPr>
        <p:txBody>
          <a:bodyPr wrap="square" rtlCol="0">
            <a:spAutoFit/>
          </a:bodyPr>
          <a:lstStyle/>
          <a:p>
            <a:r>
              <a:rPr lang="ja-JP" altLang="en-US" sz="2400" b="1" dirty="0">
                <a:solidFill>
                  <a:schemeClr val="bg1"/>
                </a:solidFill>
                <a:latin typeface="ＭＳ 明朝" panose="02020609040205080304" pitchFamily="17" charset="-128"/>
                <a:ea typeface="ＭＳ 明朝" panose="02020609040205080304" pitchFamily="17" charset="-128"/>
              </a:rPr>
              <a:t>★特典について</a:t>
            </a:r>
            <a:endParaRPr lang="ja-JP" altLang="en-US" sz="1600" b="1" dirty="0">
              <a:solidFill>
                <a:schemeClr val="bg1"/>
              </a:solidFill>
              <a:latin typeface="ＭＳ 明朝" panose="02020609040205080304" pitchFamily="17" charset="-128"/>
              <a:ea typeface="ＭＳ 明朝" panose="02020609040205080304" pitchFamily="17" charset="-128"/>
            </a:endParaRPr>
          </a:p>
        </p:txBody>
      </p:sp>
      <p:sp>
        <p:nvSpPr>
          <p:cNvPr id="52" name="テキスト ボックス 51">
            <a:extLst>
              <a:ext uri="{FF2B5EF4-FFF2-40B4-BE49-F238E27FC236}">
                <a16:creationId xmlns:a16="http://schemas.microsoft.com/office/drawing/2014/main" id="{EA3F9559-D460-A8F9-0C13-5B8780D2157F}"/>
              </a:ext>
            </a:extLst>
          </p:cNvPr>
          <p:cNvSpPr txBox="1"/>
          <p:nvPr/>
        </p:nvSpPr>
        <p:spPr>
          <a:xfrm>
            <a:off x="397419" y="7628709"/>
            <a:ext cx="6764836" cy="2893100"/>
          </a:xfrm>
          <a:prstGeom prst="rect">
            <a:avLst/>
          </a:prstGeom>
          <a:noFill/>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◎各新聞社へのプレスリリースおよび記事掲載について</a:t>
            </a:r>
            <a:endParaRPr lang="en-US" altLang="ja-JP" sz="105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顕彰制度・受賞者を各新聞社へプレスリリースいたします。</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（埼玉新聞社様にて記事掲載予定）</a:t>
            </a:r>
            <a:endParaRPr kumimoji="1"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◎埼玉ビジネスウォッチ　特集放送について</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顕彰制度の受賞</a:t>
            </a:r>
            <a:r>
              <a:rPr lang="ja-JP" altLang="en-US" sz="1400" b="1" dirty="0">
                <a:latin typeface="ＭＳ 明朝" panose="02020609040205080304" pitchFamily="17" charset="-128"/>
                <a:ea typeface="ＭＳ 明朝" panose="02020609040205080304" pitchFamily="17" charset="-128"/>
              </a:rPr>
              <a:t>者</a:t>
            </a:r>
            <a:r>
              <a:rPr kumimoji="1" lang="ja-JP" altLang="en-US" sz="1400" b="1" dirty="0">
                <a:latin typeface="ＭＳ 明朝" panose="02020609040205080304" pitchFamily="17" charset="-128"/>
                <a:ea typeface="ＭＳ 明朝" panose="02020609040205080304" pitchFamily="17" charset="-128"/>
              </a:rPr>
              <a:t>のなかで、数社を特集し放送いたします。</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（企業の選定</a:t>
            </a:r>
            <a:r>
              <a:rPr kumimoji="1" lang="ja-JP" altLang="en-US" sz="1400" b="1">
                <a:latin typeface="ＭＳ 明朝" panose="02020609040205080304" pitchFamily="17" charset="-128"/>
                <a:ea typeface="ＭＳ 明朝" panose="02020609040205080304" pitchFamily="17" charset="-128"/>
              </a:rPr>
              <a:t>は、</a:t>
            </a:r>
            <a:r>
              <a:rPr lang="ja-JP" altLang="en-US" sz="1400" b="1">
                <a:latin typeface="ＭＳ 明朝" panose="02020609040205080304" pitchFamily="17" charset="-128"/>
                <a:ea typeface="ＭＳ 明朝" panose="02020609040205080304" pitchFamily="17" charset="-128"/>
              </a:rPr>
              <a:t>（株）</a:t>
            </a:r>
            <a:r>
              <a:rPr kumimoji="1" lang="ja-JP" altLang="en-US" sz="1400" b="1">
                <a:latin typeface="ＭＳ 明朝" panose="02020609040205080304" pitchFamily="17" charset="-128"/>
                <a:ea typeface="ＭＳ 明朝" panose="02020609040205080304" pitchFamily="17" charset="-128"/>
              </a:rPr>
              <a:t>テレビ</a:t>
            </a:r>
            <a:r>
              <a:rPr kumimoji="1" lang="ja-JP" altLang="en-US" sz="1400" b="1" dirty="0">
                <a:latin typeface="ＭＳ 明朝" panose="02020609040205080304" pitchFamily="17" charset="-128"/>
                <a:ea typeface="ＭＳ 明朝" panose="02020609040205080304" pitchFamily="17" charset="-128"/>
              </a:rPr>
              <a:t>埼玉様および埼玉県商工会連合会との</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協議により決定させていただきます。）</a:t>
            </a:r>
            <a:endParaRPr kumimoji="1"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◎各種専門家派遣の実施について</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R8</a:t>
            </a:r>
            <a:r>
              <a:rPr kumimoji="1" lang="ja-JP" altLang="en-US" sz="1400" b="1" dirty="0">
                <a:latin typeface="ＭＳ 明朝" panose="02020609040205080304" pitchFamily="17" charset="-128"/>
                <a:ea typeface="ＭＳ 明朝" panose="02020609040205080304" pitchFamily="17" charset="-128"/>
              </a:rPr>
              <a:t>年度に実施する販路開拓（</a:t>
            </a:r>
            <a:r>
              <a:rPr kumimoji="1" lang="en-US" altLang="ja-JP" sz="1400" b="1" dirty="0">
                <a:latin typeface="ＭＳ 明朝" panose="02020609040205080304" pitchFamily="17" charset="-128"/>
                <a:ea typeface="ＭＳ 明朝" panose="02020609040205080304" pitchFamily="17" charset="-128"/>
              </a:rPr>
              <a:t>HP</a:t>
            </a:r>
            <a:r>
              <a:rPr lang="en-US" altLang="ja-JP" sz="1400" b="1" dirty="0">
                <a:latin typeface="ＭＳ 明朝" panose="02020609040205080304" pitchFamily="17" charset="-128"/>
                <a:ea typeface="ＭＳ 明朝" panose="02020609040205080304" pitchFamily="17" charset="-128"/>
              </a:rPr>
              <a:t>/</a:t>
            </a:r>
            <a:r>
              <a:rPr lang="ja-JP" altLang="en-US" sz="1400" b="1" dirty="0">
                <a:latin typeface="ＭＳ 明朝" panose="02020609040205080304" pitchFamily="17" charset="-128"/>
                <a:ea typeface="ＭＳ 明朝" panose="02020609040205080304" pitchFamily="17" charset="-128"/>
              </a:rPr>
              <a:t>ﾁﾗｼﾃﾞｻﾞｲﾝ等</a:t>
            </a:r>
            <a:r>
              <a:rPr kumimoji="1" lang="ja-JP" altLang="en-US" sz="1400" b="1" dirty="0">
                <a:latin typeface="ＭＳ 明朝" panose="02020609040205080304" pitchFamily="17" charset="-128"/>
                <a:ea typeface="ＭＳ 明朝" panose="02020609040205080304" pitchFamily="17" charset="-128"/>
              </a:rPr>
              <a:t>支援）における</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専門家派遣費用について、予算上限に達するまで回数無制限で実施いたします。</a:t>
            </a:r>
            <a:endParaRPr kumimoji="1" lang="en-US" altLang="ja-JP" sz="1400" b="1" dirty="0">
              <a:latin typeface="ＭＳ 明朝" panose="02020609040205080304" pitchFamily="17" charset="-128"/>
              <a:ea typeface="ＭＳ 明朝" panose="02020609040205080304" pitchFamily="17" charset="-128"/>
            </a:endParaRPr>
          </a:p>
          <a:p>
            <a:endParaRPr kumimoji="1" lang="en-US" altLang="ja-JP" sz="1400" b="1"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03820813-9122-1418-C18C-A6115213AC56}"/>
              </a:ext>
            </a:extLst>
          </p:cNvPr>
          <p:cNvPicPr>
            <a:picLocks noChangeAspect="1"/>
          </p:cNvPicPr>
          <p:nvPr/>
        </p:nvPicPr>
        <p:blipFill>
          <a:blip r:embed="rId4"/>
          <a:stretch>
            <a:fillRect/>
          </a:stretch>
        </p:blipFill>
        <p:spPr>
          <a:xfrm>
            <a:off x="5915964" y="7973592"/>
            <a:ext cx="1408761" cy="1560954"/>
          </a:xfrm>
          <a:prstGeom prst="rect">
            <a:avLst/>
          </a:prstGeom>
        </p:spPr>
      </p:pic>
      <p:sp>
        <p:nvSpPr>
          <p:cNvPr id="4" name="テキスト ボックス 3">
            <a:extLst>
              <a:ext uri="{FF2B5EF4-FFF2-40B4-BE49-F238E27FC236}">
                <a16:creationId xmlns:a16="http://schemas.microsoft.com/office/drawing/2014/main" id="{475E93A8-EF0A-BF3E-A6A8-3EF89BBD0EAA}"/>
              </a:ext>
            </a:extLst>
          </p:cNvPr>
          <p:cNvSpPr txBox="1"/>
          <p:nvPr/>
        </p:nvSpPr>
        <p:spPr>
          <a:xfrm>
            <a:off x="-1" y="92277"/>
            <a:ext cx="7559675" cy="707886"/>
          </a:xfrm>
          <a:prstGeom prst="rect">
            <a:avLst/>
          </a:prstGeom>
          <a:solidFill>
            <a:srgbClr val="002060"/>
          </a:solidFill>
        </p:spPr>
        <p:txBody>
          <a:bodyPr wrap="square" rtlCol="0">
            <a:spAutoFit/>
          </a:bodyPr>
          <a:lstStyle/>
          <a:p>
            <a:pPr algn="ctr"/>
            <a:r>
              <a:rPr lang="ja-JP" altLang="en-US" sz="4000" b="1" dirty="0">
                <a:solidFill>
                  <a:schemeClr val="bg1"/>
                </a:solidFill>
                <a:latin typeface="ＭＳ 明朝" panose="02020609040205080304" pitchFamily="17" charset="-128"/>
                <a:ea typeface="ＭＳ 明朝" panose="02020609040205080304" pitchFamily="17" charset="-128"/>
              </a:rPr>
              <a:t>★地域の宝　顕彰制度</a:t>
            </a:r>
            <a:endParaRPr lang="ja-JP" altLang="en-US" sz="2800" b="1" dirty="0">
              <a:solidFill>
                <a:schemeClr val="bg1"/>
              </a:solidFill>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DAC8E319-AACB-AFDA-A65F-ADDD5F56428F}"/>
              </a:ext>
            </a:extLst>
          </p:cNvPr>
          <p:cNvSpPr txBox="1"/>
          <p:nvPr/>
        </p:nvSpPr>
        <p:spPr>
          <a:xfrm>
            <a:off x="-2" y="914213"/>
            <a:ext cx="7559675" cy="338554"/>
          </a:xfrm>
          <a:prstGeom prst="rect">
            <a:avLst/>
          </a:prstGeom>
          <a:solidFill>
            <a:srgbClr val="002060"/>
          </a:solidFill>
        </p:spPr>
        <p:txBody>
          <a:bodyPr wrap="square" rtlCol="0">
            <a:spAutoFit/>
          </a:bodyPr>
          <a:lstStyle/>
          <a:p>
            <a:pPr algn="ctr"/>
            <a:r>
              <a:rPr lang="ja-JP" altLang="en-US" sz="1600" b="1" dirty="0">
                <a:solidFill>
                  <a:schemeClr val="bg1"/>
                </a:solidFill>
                <a:latin typeface="ＭＳ 明朝" panose="02020609040205080304" pitchFamily="17" charset="-128"/>
                <a:ea typeface="ＭＳ 明朝" panose="02020609040205080304" pitchFamily="17" charset="-128"/>
              </a:rPr>
              <a:t>～地域の伝統・匠の技・愛されている味を後世に～</a:t>
            </a:r>
            <a:endParaRPr lang="ja-JP" altLang="en-US" sz="1100" b="1" dirty="0">
              <a:solidFill>
                <a:schemeClr val="bg1"/>
              </a:solidFill>
              <a:latin typeface="ＭＳ 明朝" panose="02020609040205080304" pitchFamily="17" charset="-128"/>
              <a:ea typeface="ＭＳ 明朝" panose="02020609040205080304" pitchFamily="17" charset="-128"/>
            </a:endParaRPr>
          </a:p>
        </p:txBody>
      </p:sp>
      <p:pic>
        <p:nvPicPr>
          <p:cNvPr id="40" name="図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312" y="365273"/>
            <a:ext cx="853369" cy="810701"/>
          </a:xfrm>
          <a:prstGeom prst="rect">
            <a:avLst/>
          </a:prstGeom>
        </p:spPr>
      </p:pic>
      <p:pic>
        <p:nvPicPr>
          <p:cNvPr id="39" name="図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704" y="136400"/>
            <a:ext cx="850620" cy="1088370"/>
          </a:xfrm>
          <a:prstGeom prst="rect">
            <a:avLst/>
          </a:prstGeom>
        </p:spPr>
      </p:pic>
    </p:spTree>
    <p:extLst>
      <p:ext uri="{BB962C8B-B14F-4D97-AF65-F5344CB8AC3E}">
        <p14:creationId xmlns:p14="http://schemas.microsoft.com/office/powerpoint/2010/main" val="370907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0E28A-F3E5-A783-522E-5BFBB7577877}"/>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8616A25-C9D3-FB8C-60D0-E8F8FDBBB679}"/>
              </a:ext>
            </a:extLst>
          </p:cNvPr>
          <p:cNvSpPr txBox="1"/>
          <p:nvPr/>
        </p:nvSpPr>
        <p:spPr>
          <a:xfrm>
            <a:off x="6043513" y="8834457"/>
            <a:ext cx="1347896" cy="400110"/>
          </a:xfrm>
          <a:prstGeom prst="rect">
            <a:avLst/>
          </a:prstGeom>
          <a:noFill/>
        </p:spPr>
        <p:txBody>
          <a:bodyPr wrap="square" rtlCol="0">
            <a:spAutoFit/>
          </a:bodyPr>
          <a:lstStyle/>
          <a:p>
            <a:pPr algn="ctr"/>
            <a:r>
              <a:rPr lang="ja-JP" altLang="en-US" sz="1000" b="1" dirty="0">
                <a:latin typeface="ＭＳ 明朝" panose="02020609040205080304" pitchFamily="17" charset="-128"/>
                <a:ea typeface="ＭＳ 明朝" panose="02020609040205080304" pitchFamily="17" charset="-128"/>
              </a:rPr>
              <a:t>埼玉県商工会連合会　会長　江原　貞治</a:t>
            </a:r>
            <a:endParaRPr lang="en-US" altLang="ja-JP" sz="1000" b="1"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8CA522E1-0617-93DB-DFA7-0C1BF4803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58" y="9859027"/>
            <a:ext cx="4762500" cy="523875"/>
          </a:xfrm>
          <a:prstGeom prst="rect">
            <a:avLst/>
          </a:prstGeom>
        </p:spPr>
      </p:pic>
      <p:sp>
        <p:nvSpPr>
          <p:cNvPr id="3" name="Rectangle 3">
            <a:extLst>
              <a:ext uri="{FF2B5EF4-FFF2-40B4-BE49-F238E27FC236}">
                <a16:creationId xmlns:a16="http://schemas.microsoft.com/office/drawing/2014/main" id="{A04CE2F9-137D-30F9-6E7A-A1C778E6471A}"/>
              </a:ext>
            </a:extLst>
          </p:cNvPr>
          <p:cNvSpPr>
            <a:spLocks noChangeArrowheads="1"/>
          </p:cNvSpPr>
          <p:nvPr/>
        </p:nvSpPr>
        <p:spPr bwMode="auto">
          <a:xfrm>
            <a:off x="4970463" y="9462764"/>
            <a:ext cx="2466753" cy="11310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〒330-8669</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埼玉県さいたま市大宮区桜木町1-7-5</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電話番号：048-641-361</a:t>
            </a:r>
            <a:r>
              <a:rPr kumimoji="0" lang="en-US"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FAX</a:t>
            </a:r>
            <a:r>
              <a:rPr kumimoji="0" lang="ja-JP" altLang="en-US"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a:t>
            </a:r>
            <a:r>
              <a:rPr kumimoji="0" lang="en-US"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048-645-0283</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メール：</a:t>
            </a:r>
            <a:r>
              <a:rPr kumimoji="0" lang="en-US"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sasamoto@syokoukai.jp</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altLang="ja-JP" sz="1050" b="1" dirty="0">
              <a:solidFill>
                <a:srgbClr val="000000"/>
              </a:solidFill>
              <a:latin typeface="ＭＳ 明朝" panose="02020609040205080304" pitchFamily="17" charset="-128"/>
              <a:ea typeface="ＭＳ 明朝" panose="02020609040205080304" pitchFamily="17" charset="-128"/>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担当：経営支援課　笹本</a:t>
            </a:r>
            <a:endParaRPr kumimoji="0" lang="ja-JP" altLang="ja-JP" sz="1050"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endParaRPr>
          </a:p>
        </p:txBody>
      </p:sp>
      <p:sp>
        <p:nvSpPr>
          <p:cNvPr id="28" name="Rectangle 25">
            <a:extLst>
              <a:ext uri="{FF2B5EF4-FFF2-40B4-BE49-F238E27FC236}">
                <a16:creationId xmlns:a16="http://schemas.microsoft.com/office/drawing/2014/main" id="{15EF6664-98F0-76A0-B18D-C52112BCB922}"/>
              </a:ext>
            </a:extLst>
          </p:cNvPr>
          <p:cNvSpPr>
            <a:spLocks noChangeArrowheads="1"/>
          </p:cNvSpPr>
          <p:nvPr/>
        </p:nvSpPr>
        <p:spPr bwMode="auto">
          <a:xfrm>
            <a:off x="234949" y="9379443"/>
            <a:ext cx="7168771" cy="1297721"/>
          </a:xfrm>
          <a:prstGeom prst="rect">
            <a:avLst/>
          </a:prstGeom>
          <a:noFill/>
          <a:ln>
            <a:solidFill>
              <a:srgbClr val="002060"/>
            </a:solidFill>
          </a:ln>
        </p:spPr>
        <p:txBody>
          <a:bodyPr vert="horz" wrap="square" lIns="91440" tIns="45720" rIns="91440" bIns="45720" numCol="1" anchor="t" anchorCtr="0" compatLnSpc="1">
            <a:prstTxWarp prst="textNoShape">
              <a:avLst/>
            </a:prstTxWarp>
          </a:bodyPr>
          <a:lstStyle/>
          <a:p>
            <a:r>
              <a:rPr lang="en-US" altLang="ja-JP"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本件に関するお問い合わせ</a:t>
            </a:r>
            <a:r>
              <a:rPr lang="en-US" altLang="ja-JP" b="1" dirty="0">
                <a:latin typeface="ＭＳ 明朝" panose="02020609040205080304" pitchFamily="17" charset="-128"/>
                <a:ea typeface="ＭＳ 明朝" panose="02020609040205080304" pitchFamily="17" charset="-128"/>
              </a:rPr>
              <a:t>】</a:t>
            </a:r>
          </a:p>
          <a:p>
            <a:endParaRPr lang="ja-JP" altLang="en-US" dirty="0"/>
          </a:p>
        </p:txBody>
      </p:sp>
      <p:sp>
        <p:nvSpPr>
          <p:cNvPr id="31" name="テキスト ボックス 30">
            <a:extLst>
              <a:ext uri="{FF2B5EF4-FFF2-40B4-BE49-F238E27FC236}">
                <a16:creationId xmlns:a16="http://schemas.microsoft.com/office/drawing/2014/main" id="{CC4E9CD7-6DDB-A5DC-E9CC-DBD1E56C4950}"/>
              </a:ext>
            </a:extLst>
          </p:cNvPr>
          <p:cNvSpPr txBox="1"/>
          <p:nvPr/>
        </p:nvSpPr>
        <p:spPr>
          <a:xfrm>
            <a:off x="234949" y="308911"/>
            <a:ext cx="7156460" cy="461665"/>
          </a:xfrm>
          <a:prstGeom prst="rect">
            <a:avLst/>
          </a:prstGeom>
          <a:solidFill>
            <a:srgbClr val="002060"/>
          </a:solidFill>
        </p:spPr>
        <p:txBody>
          <a:bodyPr wrap="square" rtlCol="0">
            <a:spAutoFit/>
          </a:bodyPr>
          <a:lstStyle/>
          <a:p>
            <a:r>
              <a:rPr lang="ja-JP" altLang="en-US" sz="2400" b="1" dirty="0">
                <a:solidFill>
                  <a:schemeClr val="bg1"/>
                </a:solidFill>
                <a:latin typeface="ＭＳ 明朝" panose="02020609040205080304" pitchFamily="17" charset="-128"/>
                <a:ea typeface="ＭＳ 明朝" panose="02020609040205080304" pitchFamily="17" charset="-128"/>
              </a:rPr>
              <a:t>★顕彰を受けるまでの流れについて</a:t>
            </a:r>
            <a:endParaRPr lang="ja-JP" altLang="en-US" sz="1600" b="1" dirty="0">
              <a:solidFill>
                <a:schemeClr val="bg1"/>
              </a:solidFill>
              <a:latin typeface="ＭＳ 明朝" panose="02020609040205080304" pitchFamily="17" charset="-128"/>
              <a:ea typeface="ＭＳ 明朝" panose="02020609040205080304" pitchFamily="17" charset="-128"/>
            </a:endParaRPr>
          </a:p>
        </p:txBody>
      </p:sp>
      <p:sp>
        <p:nvSpPr>
          <p:cNvPr id="33" name="正方形/長方形 32">
            <a:extLst>
              <a:ext uri="{FF2B5EF4-FFF2-40B4-BE49-F238E27FC236}">
                <a16:creationId xmlns:a16="http://schemas.microsoft.com/office/drawing/2014/main" id="{D7243C57-4B95-0399-E7F5-DEF73F602A74}"/>
              </a:ext>
            </a:extLst>
          </p:cNvPr>
          <p:cNvSpPr/>
          <p:nvPr/>
        </p:nvSpPr>
        <p:spPr>
          <a:xfrm>
            <a:off x="247260" y="308911"/>
            <a:ext cx="7156460" cy="444764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7" name="テキスト ボックス 6">
            <a:extLst>
              <a:ext uri="{FF2B5EF4-FFF2-40B4-BE49-F238E27FC236}">
                <a16:creationId xmlns:a16="http://schemas.microsoft.com/office/drawing/2014/main" id="{61B02C1C-AF0B-074F-5920-0AC7851A65AC}"/>
              </a:ext>
            </a:extLst>
          </p:cNvPr>
          <p:cNvSpPr txBox="1"/>
          <p:nvPr/>
        </p:nvSpPr>
        <p:spPr>
          <a:xfrm>
            <a:off x="430762" y="880828"/>
            <a:ext cx="6764836" cy="3539430"/>
          </a:xfrm>
          <a:prstGeom prst="rect">
            <a:avLst/>
          </a:prstGeom>
          <a:noFill/>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募集締切　２０２５年１２月２６日（金）まで</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提出方法　所属商工会から埼玉県商工会連合会　経営支援課　宛</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（ココミルネット回覧板）　</a:t>
            </a:r>
            <a:endParaRPr kumimoji="1"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①申請様式を以下の</a:t>
            </a:r>
            <a:r>
              <a:rPr kumimoji="1" lang="en-US" altLang="ja-JP" sz="1400" b="1" dirty="0">
                <a:latin typeface="ＭＳ 明朝" panose="02020609040205080304" pitchFamily="17" charset="-128"/>
                <a:ea typeface="ＭＳ 明朝" panose="02020609040205080304" pitchFamily="17" charset="-128"/>
              </a:rPr>
              <a:t>URL</a:t>
            </a:r>
            <a:r>
              <a:rPr kumimoji="1" lang="ja-JP" altLang="en-US" sz="1400" b="1" dirty="0">
                <a:latin typeface="ＭＳ 明朝" panose="02020609040205080304" pitchFamily="17" charset="-128"/>
                <a:ea typeface="ＭＳ 明朝" panose="02020609040205080304" pitchFamily="17" charset="-128"/>
              </a:rPr>
              <a:t>からダウンロード</a:t>
            </a:r>
            <a:endParaRPr kumimoji="1" lang="en-US" altLang="ja-JP" sz="1400" b="1" dirty="0">
              <a:latin typeface="ＭＳ 明朝" panose="02020609040205080304" pitchFamily="17" charset="-128"/>
              <a:ea typeface="ＭＳ 明朝" panose="02020609040205080304" pitchFamily="17" charset="-128"/>
            </a:endParaRPr>
          </a:p>
          <a:p>
            <a:pPr algn="l">
              <a:buNone/>
            </a:pPr>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URL</a:t>
            </a:r>
            <a:r>
              <a:rPr kumimoji="1" lang="ja-JP" altLang="en-US" sz="1400" b="1" dirty="0">
                <a:latin typeface="ＭＳ 明朝" panose="02020609040205080304" pitchFamily="17" charset="-128"/>
                <a:ea typeface="ＭＳ 明朝" panose="02020609040205080304" pitchFamily="17" charset="-128"/>
              </a:rPr>
              <a:t>：</a:t>
            </a:r>
            <a:r>
              <a:rPr lang="en-US" altLang="ja-JP" sz="1400" b="0" i="0" dirty="0">
                <a:solidFill>
                  <a:srgbClr val="333333"/>
                </a:solidFill>
                <a:effectLst/>
                <a:latin typeface="メイリオ" panose="020B0604030504040204" pitchFamily="50" charset="-128"/>
                <a:ea typeface="メイリオ" panose="020B0604030504040204" pitchFamily="50" charset="-128"/>
                <a:hlinkClick r:id="rId3"/>
              </a:rPr>
              <a:t>http://www.syokoukai.or.jp/s0003/010/20250718091340.html</a:t>
            </a:r>
            <a:r>
              <a:rPr lang="ja-JP" altLang="en-US" sz="1400" b="0" i="0" dirty="0">
                <a:solidFill>
                  <a:srgbClr val="333333"/>
                </a:solidFill>
                <a:effectLst/>
                <a:latin typeface="メイリオ" panose="020B0604030504040204" pitchFamily="50" charset="-128"/>
                <a:ea typeface="メイリオ" panose="020B0604030504040204" pitchFamily="50" charset="-128"/>
              </a:rPr>
              <a:t>　</a:t>
            </a:r>
            <a:endParaRPr lang="en-US" altLang="ja-JP" sz="1400" b="0" i="0" dirty="0">
              <a:solidFill>
                <a:srgbClr val="333333"/>
              </a:solidFill>
              <a:effectLst/>
              <a:latin typeface="メイリオ" panose="020B0604030504040204" pitchFamily="50" charset="-128"/>
              <a:ea typeface="メイリオ" panose="020B0604030504040204" pitchFamily="50" charset="-128"/>
            </a:endParaRPr>
          </a:p>
          <a:p>
            <a:endParaRPr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②必要事項を記入し、ご所属の商工会へ提出</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商工会にて推薦署名を記入後、ココミルネットにて埼玉県商工会連合会</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経営支援課に宛に提出</a:t>
            </a:r>
            <a:endParaRPr kumimoji="1"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③要件等の不備がなければ顕彰制度として認定</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令和７年度中に授与式を開催予定</a:t>
            </a:r>
            <a:endParaRPr kumimoji="1" lang="en-US" altLang="ja-JP" sz="1400" b="1" dirty="0">
              <a:latin typeface="ＭＳ 明朝" panose="02020609040205080304" pitchFamily="17" charset="-128"/>
              <a:ea typeface="ＭＳ 明朝" panose="02020609040205080304" pitchFamily="17" charset="-128"/>
            </a:endParaRPr>
          </a:p>
          <a:p>
            <a:r>
              <a:rPr kumimoji="1" lang="ja-JP" altLang="en-US" sz="1400" b="1" dirty="0">
                <a:latin typeface="ＭＳ 明朝" panose="02020609040205080304" pitchFamily="17" charset="-128"/>
                <a:ea typeface="ＭＳ 明朝" panose="02020609040205080304" pitchFamily="17" charset="-128"/>
              </a:rPr>
              <a:t>　</a:t>
            </a:r>
            <a:r>
              <a:rPr kumimoji="1" lang="en-US" altLang="ja-JP" sz="1400" b="1" dirty="0">
                <a:latin typeface="ＭＳ 明朝" panose="02020609040205080304" pitchFamily="17" charset="-128"/>
                <a:ea typeface="ＭＳ 明朝" panose="02020609040205080304" pitchFamily="17" charset="-128"/>
              </a:rPr>
              <a:t>※</a:t>
            </a:r>
            <a:r>
              <a:rPr kumimoji="1" lang="ja-JP" altLang="en-US" sz="1400" b="1" dirty="0">
                <a:latin typeface="ＭＳ 明朝" panose="02020609040205080304" pitchFamily="17" charset="-128"/>
                <a:ea typeface="ＭＳ 明朝" panose="02020609040205080304" pitchFamily="17" charset="-128"/>
              </a:rPr>
              <a:t>出席できない場合は、後日 賞状と記念品を送付</a:t>
            </a:r>
            <a:endParaRPr kumimoji="1"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E10EC319-A8BE-18D0-63CC-3694AB23E187}"/>
              </a:ext>
            </a:extLst>
          </p:cNvPr>
          <p:cNvSpPr txBox="1"/>
          <p:nvPr/>
        </p:nvSpPr>
        <p:spPr>
          <a:xfrm>
            <a:off x="234949" y="4848481"/>
            <a:ext cx="7156460" cy="461665"/>
          </a:xfrm>
          <a:prstGeom prst="rect">
            <a:avLst/>
          </a:prstGeom>
          <a:solidFill>
            <a:srgbClr val="002060"/>
          </a:solidFill>
        </p:spPr>
        <p:txBody>
          <a:bodyPr wrap="square" rtlCol="0">
            <a:spAutoFit/>
          </a:bodyPr>
          <a:lstStyle/>
          <a:p>
            <a:r>
              <a:rPr lang="ja-JP" altLang="en-US" sz="2400" b="1" dirty="0">
                <a:solidFill>
                  <a:schemeClr val="bg1"/>
                </a:solidFill>
                <a:latin typeface="ＭＳ 明朝" panose="02020609040205080304" pitchFamily="17" charset="-128"/>
                <a:ea typeface="ＭＳ 明朝" panose="02020609040205080304" pitchFamily="17" charset="-128"/>
              </a:rPr>
              <a:t>★ぜひご応募ください</a:t>
            </a:r>
            <a:endParaRPr lang="ja-JP" altLang="en-US" sz="1600" b="1" dirty="0">
              <a:solidFill>
                <a:schemeClr val="bg1"/>
              </a:solidFill>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A63E436D-BEE0-661E-2EAD-AB44484BFB46}"/>
              </a:ext>
            </a:extLst>
          </p:cNvPr>
          <p:cNvSpPr/>
          <p:nvPr/>
        </p:nvSpPr>
        <p:spPr>
          <a:xfrm>
            <a:off x="247260" y="4848481"/>
            <a:ext cx="7156460" cy="444764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pic>
        <p:nvPicPr>
          <p:cNvPr id="2050" name="Picture 2">
            <a:extLst>
              <a:ext uri="{FF2B5EF4-FFF2-40B4-BE49-F238E27FC236}">
                <a16:creationId xmlns:a16="http://schemas.microsoft.com/office/drawing/2014/main" id="{CE0F4D88-B769-1E7E-ACE9-F32D259EC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7774352"/>
            <a:ext cx="785263" cy="1060105"/>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四角形 9">
            <a:extLst>
              <a:ext uri="{FF2B5EF4-FFF2-40B4-BE49-F238E27FC236}">
                <a16:creationId xmlns:a16="http://schemas.microsoft.com/office/drawing/2014/main" id="{B3F185B6-5D49-F2D8-7A17-3B140BE4DCCB}"/>
              </a:ext>
            </a:extLst>
          </p:cNvPr>
          <p:cNvSpPr/>
          <p:nvPr/>
        </p:nvSpPr>
        <p:spPr>
          <a:xfrm>
            <a:off x="430762" y="7613650"/>
            <a:ext cx="5442452" cy="1504867"/>
          </a:xfrm>
          <a:prstGeom prst="wedgeRectCallout">
            <a:avLst>
              <a:gd name="adj1" fmla="val 55850"/>
              <a:gd name="adj2" fmla="val 9036"/>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latin typeface="ＭＳ 明朝" panose="02020609040205080304" pitchFamily="17" charset="-128"/>
                <a:ea typeface="ＭＳ 明朝" panose="02020609040205080304" pitchFamily="17" charset="-128"/>
              </a:rPr>
              <a:t>　埼玉県には、多くの貴重な自然や文化財、伝統行事などの観光資源があり、県民はもとより首都圏住民の身近な観光・レクリエーションの場として親しまれています。　また、県産品は、豊かな自然と伝統的な技術が育んだ特産品や優れた工業製品が数多くあります。そういった方々にスポットライトが当たるような施策を実施すべく、本制度に取り組みます。</a:t>
            </a:r>
            <a:endParaRPr kumimoji="1" lang="ja-JP" altLang="en-US" sz="1400" b="1" dirty="0">
              <a:latin typeface="ＭＳ 明朝" panose="02020609040205080304" pitchFamily="17" charset="-128"/>
              <a:ea typeface="ＭＳ 明朝" panose="02020609040205080304" pitchFamily="17" charset="-128"/>
            </a:endParaRPr>
          </a:p>
        </p:txBody>
      </p:sp>
      <p:pic>
        <p:nvPicPr>
          <p:cNvPr id="2066" name="Picture 18" descr="町のお医者さんイラスト／無料イラスト/フリー素材なら「イラストAC」">
            <a:extLst>
              <a:ext uri="{FF2B5EF4-FFF2-40B4-BE49-F238E27FC236}">
                <a16:creationId xmlns:a16="http://schemas.microsoft.com/office/drawing/2014/main" id="{D8A54D63-E961-7B90-36E0-8574FF19D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49" y="5706409"/>
            <a:ext cx="2438769" cy="15048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テキスト ボックス 14">
            <a:extLst>
              <a:ext uri="{FF2B5EF4-FFF2-40B4-BE49-F238E27FC236}">
                <a16:creationId xmlns:a16="http://schemas.microsoft.com/office/drawing/2014/main" id="{E81F0A3C-5D79-0A4B-2126-72B5643479AB}"/>
              </a:ext>
            </a:extLst>
          </p:cNvPr>
          <p:cNvSpPr txBox="1"/>
          <p:nvPr/>
        </p:nvSpPr>
        <p:spPr>
          <a:xfrm>
            <a:off x="3401066" y="6199847"/>
            <a:ext cx="3727847" cy="684803"/>
          </a:xfrm>
          <a:prstGeom prst="rect">
            <a:avLst/>
          </a:prstGeom>
          <a:noFill/>
        </p:spPr>
        <p:txBody>
          <a:bodyPr wrap="square" rtlCol="0">
            <a:spAutoFit/>
          </a:bodyPr>
          <a:lstStyle/>
          <a:p>
            <a:r>
              <a:rPr kumimoji="1" lang="ja-JP" altLang="en-US" sz="1400" b="1" dirty="0">
                <a:latin typeface="ＭＳ 明朝" panose="02020609040205080304" pitchFamily="17" charset="-128"/>
                <a:ea typeface="ＭＳ 明朝" panose="02020609040205080304" pitchFamily="17" charset="-128"/>
              </a:rPr>
              <a:t>★業種問わず、地域の事業者の皆様からの応募をお待ちしております。</a:t>
            </a:r>
            <a:endParaRPr lang="en-US" altLang="ja-JP" sz="1400" b="1" dirty="0">
              <a:latin typeface="ＭＳ 明朝" panose="02020609040205080304" pitchFamily="17" charset="-128"/>
              <a:ea typeface="ＭＳ 明朝" panose="02020609040205080304" pitchFamily="17" charset="-128"/>
            </a:endParaRPr>
          </a:p>
          <a:p>
            <a:endParaRPr kumimoji="1" lang="ja-JP" altLang="en-US" sz="105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2222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{DB4746D3-A7E0-4213-9979-06013DFB64DD}tf96678299_win32</Template>
  <TotalTime>778</TotalTime>
  <Words>677</Words>
  <Application>Microsoft Office PowerPoint</Application>
  <PresentationFormat>ユーザー設定</PresentationFormat>
  <Paragraphs>58</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明朝</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笹本 陽介</dc:creator>
  <cp:lastModifiedBy>笹本 陽介</cp:lastModifiedBy>
  <cp:revision>14</cp:revision>
  <cp:lastPrinted>2025-07-15T08:00:25Z</cp:lastPrinted>
  <dcterms:created xsi:type="dcterms:W3CDTF">2025-07-02T06:45:57Z</dcterms:created>
  <dcterms:modified xsi:type="dcterms:W3CDTF">2025-07-18T01:22:04Z</dcterms:modified>
</cp:coreProperties>
</file>